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bookmarkIdSeed="2">
  <p:sldMasterIdLst>
    <p:sldMasterId id="2147483648" r:id="rId1"/>
  </p:sldMasterIdLst>
  <p:notesMasterIdLst>
    <p:notesMasterId r:id="rId13"/>
  </p:notesMasterIdLst>
  <p:handoutMasterIdLst>
    <p:handoutMasterId r:id="rId14"/>
  </p:handoutMasterIdLst>
  <p:sldIdLst>
    <p:sldId id="256" r:id="rId2"/>
    <p:sldId id="275" r:id="rId3"/>
    <p:sldId id="305" r:id="rId4"/>
    <p:sldId id="308" r:id="rId5"/>
    <p:sldId id="261" r:id="rId6"/>
    <p:sldId id="301" r:id="rId7"/>
    <p:sldId id="309" r:id="rId8"/>
    <p:sldId id="310" r:id="rId9"/>
    <p:sldId id="307" r:id="rId10"/>
    <p:sldId id="286" r:id="rId11"/>
    <p:sldId id="296" r:id="rId12"/>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6" d="100"/>
          <a:sy n="116" d="100"/>
        </p:scale>
        <p:origin x="390"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26BD96CC-AB58-4027-9A04-083544D62EE7}"/>
              </a:ext>
            </a:extLst>
          </p:cNvPr>
          <p:cNvSpPr>
            <a:spLocks noGrp="1"/>
          </p:cNvSpPr>
          <p:nvPr>
            <p:ph type="hdr" sz="quarter"/>
          </p:nvPr>
        </p:nvSpPr>
        <p:spPr>
          <a:xfrm>
            <a:off x="1" y="3"/>
            <a:ext cx="3038475" cy="466726"/>
          </a:xfrm>
          <a:prstGeom prst="rect">
            <a:avLst/>
          </a:prstGeom>
        </p:spPr>
        <p:txBody>
          <a:bodyPr vert="horz" lIns="91427" tIns="45713" rIns="91427" bIns="45713" rtlCol="0"/>
          <a:lstStyle>
            <a:lvl1pPr algn="l">
              <a:defRPr sz="1200"/>
            </a:lvl1pPr>
          </a:lstStyle>
          <a:p>
            <a:endParaRPr lang="en-US"/>
          </a:p>
        </p:txBody>
      </p:sp>
      <p:sp>
        <p:nvSpPr>
          <p:cNvPr id="3" name="Date Placeholder 2">
            <a:extLst>
              <a:ext uri="{FF2B5EF4-FFF2-40B4-BE49-F238E27FC236}">
                <a16:creationId xmlns:a16="http://schemas.microsoft.com/office/drawing/2014/main" xmlns="" id="{98AC722F-8EA4-4532-9255-158D77F236D7}"/>
              </a:ext>
            </a:extLst>
          </p:cNvPr>
          <p:cNvSpPr>
            <a:spLocks noGrp="1"/>
          </p:cNvSpPr>
          <p:nvPr>
            <p:ph type="dt" sz="quarter" idx="1"/>
          </p:nvPr>
        </p:nvSpPr>
        <p:spPr>
          <a:xfrm>
            <a:off x="3970339" y="3"/>
            <a:ext cx="3038475" cy="466726"/>
          </a:xfrm>
          <a:prstGeom prst="rect">
            <a:avLst/>
          </a:prstGeom>
        </p:spPr>
        <p:txBody>
          <a:bodyPr vert="horz" lIns="91427" tIns="45713" rIns="91427" bIns="45713" rtlCol="0"/>
          <a:lstStyle>
            <a:lvl1pPr algn="r">
              <a:defRPr sz="1200"/>
            </a:lvl1pPr>
          </a:lstStyle>
          <a:p>
            <a:fld id="{DC182202-91E7-45AD-8976-1940D6FCE461}" type="datetimeFigureOut">
              <a:rPr lang="en-US" smtClean="0"/>
              <a:t>5/11/2018</a:t>
            </a:fld>
            <a:endParaRPr lang="en-US"/>
          </a:p>
        </p:txBody>
      </p:sp>
      <p:sp>
        <p:nvSpPr>
          <p:cNvPr id="4" name="Footer Placeholder 3">
            <a:extLst>
              <a:ext uri="{FF2B5EF4-FFF2-40B4-BE49-F238E27FC236}">
                <a16:creationId xmlns:a16="http://schemas.microsoft.com/office/drawing/2014/main" xmlns="" id="{1C89E0DA-13D5-40A8-85DE-C2EF88335848}"/>
              </a:ext>
            </a:extLst>
          </p:cNvPr>
          <p:cNvSpPr>
            <a:spLocks noGrp="1"/>
          </p:cNvSpPr>
          <p:nvPr>
            <p:ph type="ftr" sz="quarter" idx="2"/>
          </p:nvPr>
        </p:nvSpPr>
        <p:spPr>
          <a:xfrm>
            <a:off x="1" y="8829679"/>
            <a:ext cx="3038475" cy="466726"/>
          </a:xfrm>
          <a:prstGeom prst="rect">
            <a:avLst/>
          </a:prstGeom>
        </p:spPr>
        <p:txBody>
          <a:bodyPr vert="horz" lIns="91427" tIns="45713" rIns="91427" bIns="45713"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xmlns="" id="{16BD18EF-AADA-4D65-991A-CE5B54BB0E1F}"/>
              </a:ext>
            </a:extLst>
          </p:cNvPr>
          <p:cNvSpPr>
            <a:spLocks noGrp="1"/>
          </p:cNvSpPr>
          <p:nvPr>
            <p:ph type="sldNum" sz="quarter" idx="3"/>
          </p:nvPr>
        </p:nvSpPr>
        <p:spPr>
          <a:xfrm>
            <a:off x="3970339" y="8829679"/>
            <a:ext cx="3038475" cy="466726"/>
          </a:xfrm>
          <a:prstGeom prst="rect">
            <a:avLst/>
          </a:prstGeom>
        </p:spPr>
        <p:txBody>
          <a:bodyPr vert="horz" lIns="91427" tIns="45713" rIns="91427" bIns="45713" rtlCol="0" anchor="b"/>
          <a:lstStyle>
            <a:lvl1pPr algn="r">
              <a:defRPr sz="1200"/>
            </a:lvl1pPr>
          </a:lstStyle>
          <a:p>
            <a:fld id="{D7F7B7A9-7FAB-4927-A3E6-B7D7FD1F9201}" type="slidenum">
              <a:rPr lang="en-US" smtClean="0"/>
              <a:t>‹#›</a:t>
            </a:fld>
            <a:endParaRPr lang="en-US"/>
          </a:p>
        </p:txBody>
      </p:sp>
    </p:spTree>
    <p:extLst>
      <p:ext uri="{BB962C8B-B14F-4D97-AF65-F5344CB8AC3E}">
        <p14:creationId xmlns:p14="http://schemas.microsoft.com/office/powerpoint/2010/main" val="12871166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3"/>
            <a:ext cx="3038475" cy="466726"/>
          </a:xfrm>
          <a:prstGeom prst="rect">
            <a:avLst/>
          </a:prstGeom>
        </p:spPr>
        <p:txBody>
          <a:bodyPr vert="horz" lIns="91427" tIns="45713" rIns="91427" bIns="45713" rtlCol="0"/>
          <a:lstStyle>
            <a:lvl1pPr algn="l">
              <a:defRPr sz="1200"/>
            </a:lvl1pPr>
          </a:lstStyle>
          <a:p>
            <a:endParaRPr lang="en-US"/>
          </a:p>
        </p:txBody>
      </p:sp>
      <p:sp>
        <p:nvSpPr>
          <p:cNvPr id="3" name="Date Placeholder 2"/>
          <p:cNvSpPr>
            <a:spLocks noGrp="1"/>
          </p:cNvSpPr>
          <p:nvPr>
            <p:ph type="dt" idx="1"/>
          </p:nvPr>
        </p:nvSpPr>
        <p:spPr>
          <a:xfrm>
            <a:off x="3970339" y="3"/>
            <a:ext cx="3038475" cy="466726"/>
          </a:xfrm>
          <a:prstGeom prst="rect">
            <a:avLst/>
          </a:prstGeom>
        </p:spPr>
        <p:txBody>
          <a:bodyPr vert="horz" lIns="91427" tIns="45713" rIns="91427" bIns="45713" rtlCol="0"/>
          <a:lstStyle>
            <a:lvl1pPr algn="r">
              <a:defRPr sz="1200"/>
            </a:lvl1pPr>
          </a:lstStyle>
          <a:p>
            <a:fld id="{355DCD25-E52D-4019-9253-2458E389DEE2}" type="datetimeFigureOut">
              <a:rPr lang="en-US" smtClean="0"/>
              <a:t>5/11/2018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27" tIns="45713" rIns="91427" bIns="45713" rtlCol="0" anchor="ctr"/>
          <a:lstStyle/>
          <a:p>
            <a:endParaRPr lang="en-US"/>
          </a:p>
        </p:txBody>
      </p:sp>
      <p:sp>
        <p:nvSpPr>
          <p:cNvPr id="5" name="Notes Placeholder 4"/>
          <p:cNvSpPr>
            <a:spLocks noGrp="1"/>
          </p:cNvSpPr>
          <p:nvPr>
            <p:ph type="body" sz="quarter" idx="3"/>
          </p:nvPr>
        </p:nvSpPr>
        <p:spPr>
          <a:xfrm>
            <a:off x="701677" y="4473576"/>
            <a:ext cx="5607050" cy="3660776"/>
          </a:xfrm>
          <a:prstGeom prst="rect">
            <a:avLst/>
          </a:prstGeom>
        </p:spPr>
        <p:txBody>
          <a:bodyPr vert="horz" lIns="91427" tIns="45713" rIns="91427" bIns="45713"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29679"/>
            <a:ext cx="3038475" cy="466726"/>
          </a:xfrm>
          <a:prstGeom prst="rect">
            <a:avLst/>
          </a:prstGeom>
        </p:spPr>
        <p:txBody>
          <a:bodyPr vert="horz" lIns="91427" tIns="45713" rIns="91427" bIns="45713" rtlCol="0" anchor="b"/>
          <a:lstStyle>
            <a:lvl1pPr algn="l">
              <a:defRPr sz="1200"/>
            </a:lvl1pPr>
          </a:lstStyle>
          <a:p>
            <a:endParaRPr lang="en-US"/>
          </a:p>
        </p:txBody>
      </p:sp>
      <p:sp>
        <p:nvSpPr>
          <p:cNvPr id="7" name="Slide Number Placeholder 6"/>
          <p:cNvSpPr>
            <a:spLocks noGrp="1"/>
          </p:cNvSpPr>
          <p:nvPr>
            <p:ph type="sldNum" sz="quarter" idx="5"/>
          </p:nvPr>
        </p:nvSpPr>
        <p:spPr>
          <a:xfrm>
            <a:off x="3970339" y="8829679"/>
            <a:ext cx="3038475" cy="466726"/>
          </a:xfrm>
          <a:prstGeom prst="rect">
            <a:avLst/>
          </a:prstGeom>
        </p:spPr>
        <p:txBody>
          <a:bodyPr vert="horz" lIns="91427" tIns="45713" rIns="91427" bIns="45713" rtlCol="0" anchor="b"/>
          <a:lstStyle>
            <a:lvl1pPr algn="r">
              <a:defRPr sz="1200"/>
            </a:lvl1pPr>
          </a:lstStyle>
          <a:p>
            <a:fld id="{7F1D2333-A2C9-48E6-991A-AD08F5E4CE2B}" type="slidenum">
              <a:rPr lang="en-US" smtClean="0"/>
              <a:t>‹#›</a:t>
            </a:fld>
            <a:endParaRPr lang="en-US"/>
          </a:p>
        </p:txBody>
      </p:sp>
    </p:spTree>
    <p:extLst>
      <p:ext uri="{BB962C8B-B14F-4D97-AF65-F5344CB8AC3E}">
        <p14:creationId xmlns:p14="http://schemas.microsoft.com/office/powerpoint/2010/main" val="12981562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F1D2333-A2C9-48E6-991A-AD08F5E4CE2B}" type="slidenum">
              <a:rPr lang="en-US" smtClean="0"/>
              <a:t>1</a:t>
            </a:fld>
            <a:endParaRPr lang="en-US"/>
          </a:p>
        </p:txBody>
      </p:sp>
    </p:spTree>
    <p:extLst>
      <p:ext uri="{BB962C8B-B14F-4D97-AF65-F5344CB8AC3E}">
        <p14:creationId xmlns:p14="http://schemas.microsoft.com/office/powerpoint/2010/main" val="10535094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F1D2333-A2C9-48E6-991A-AD08F5E4CE2B}" type="slidenum">
              <a:rPr lang="en-US" smtClean="0"/>
              <a:t>2</a:t>
            </a:fld>
            <a:endParaRPr lang="en-US"/>
          </a:p>
        </p:txBody>
      </p:sp>
    </p:spTree>
    <p:extLst>
      <p:ext uri="{BB962C8B-B14F-4D97-AF65-F5344CB8AC3E}">
        <p14:creationId xmlns:p14="http://schemas.microsoft.com/office/powerpoint/2010/main" val="31651473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F1D2333-A2C9-48E6-991A-AD08F5E4CE2B}" type="slidenum">
              <a:rPr lang="en-US" smtClean="0"/>
              <a:t>5</a:t>
            </a:fld>
            <a:endParaRPr lang="en-US"/>
          </a:p>
        </p:txBody>
      </p:sp>
    </p:spTree>
    <p:extLst>
      <p:ext uri="{BB962C8B-B14F-4D97-AF65-F5344CB8AC3E}">
        <p14:creationId xmlns:p14="http://schemas.microsoft.com/office/powerpoint/2010/main" val="10553573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F1D2333-A2C9-48E6-991A-AD08F5E4CE2B}" type="slidenum">
              <a:rPr lang="en-US" smtClean="0"/>
              <a:t>6</a:t>
            </a:fld>
            <a:endParaRPr lang="en-US"/>
          </a:p>
        </p:txBody>
      </p:sp>
    </p:spTree>
    <p:extLst>
      <p:ext uri="{BB962C8B-B14F-4D97-AF65-F5344CB8AC3E}">
        <p14:creationId xmlns:p14="http://schemas.microsoft.com/office/powerpoint/2010/main" val="33355412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F1D2333-A2C9-48E6-991A-AD08F5E4CE2B}" type="slidenum">
              <a:rPr lang="en-US" smtClean="0"/>
              <a:t>10</a:t>
            </a:fld>
            <a:endParaRPr lang="en-US"/>
          </a:p>
        </p:txBody>
      </p:sp>
    </p:spTree>
    <p:extLst>
      <p:ext uri="{BB962C8B-B14F-4D97-AF65-F5344CB8AC3E}">
        <p14:creationId xmlns:p14="http://schemas.microsoft.com/office/powerpoint/2010/main" val="13269565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F1D2333-A2C9-48E6-991A-AD08F5E4CE2B}" type="slidenum">
              <a:rPr lang="en-US" smtClean="0"/>
              <a:t>11</a:t>
            </a:fld>
            <a:endParaRPr lang="en-US"/>
          </a:p>
        </p:txBody>
      </p:sp>
    </p:spTree>
    <p:extLst>
      <p:ext uri="{BB962C8B-B14F-4D97-AF65-F5344CB8AC3E}">
        <p14:creationId xmlns:p14="http://schemas.microsoft.com/office/powerpoint/2010/main" val="8071404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en-US"/>
              <a:t>Click to edit Master title style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5/11/2018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5/11/2018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6422854"/>
            <a:ext cx="2743196" cy="365125"/>
          </a:xfrm>
        </p:spPr>
        <p:txBody>
          <a:bodyPr/>
          <a:lstStyle/>
          <a:p>
            <a:fld id="{96DFF08F-DC6B-4601-B491-B0F83F6DD2DA}" type="datetimeFigureOut">
              <a:rPr lang="en-US" dirty="0"/>
              <a:t>5/11/2018</a:t>
            </a:fld>
            <a:endParaRPr lang="en-US" dirty="0"/>
          </a:p>
        </p:txBody>
      </p:sp>
      <p:sp>
        <p:nvSpPr>
          <p:cNvPr id="5" name="Footer Placeholder 4"/>
          <p:cNvSpPr>
            <a:spLocks noGrp="1"/>
          </p:cNvSpPr>
          <p:nvPr>
            <p:ph type="ftr" sz="quarter" idx="11"/>
          </p:nvPr>
        </p:nvSpPr>
        <p:spPr>
          <a:xfrm>
            <a:off x="3776135" y="6422854"/>
            <a:ext cx="4279669" cy="365125"/>
          </a:xfrm>
        </p:spPr>
        <p:txBody>
          <a:bodyPr/>
          <a:lstStyle/>
          <a:p>
            <a:endParaRPr lang="en-US" dirty="0"/>
          </a:p>
        </p:txBody>
      </p:sp>
      <p:sp>
        <p:nvSpPr>
          <p:cNvPr id="6" name="Slide Number Placeholder 5"/>
          <p:cNvSpPr>
            <a:spLocks noGrp="1"/>
          </p:cNvSpPr>
          <p:nvPr>
            <p:ph type="sldNum" sz="quarter" idx="12"/>
          </p:nvPr>
        </p:nvSpPr>
        <p:spPr>
          <a:xfrm>
            <a:off x="8073048" y="6422854"/>
            <a:ext cx="879759" cy="365125"/>
          </a:xfrm>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5/11/2018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96DFF08F-DC6B-4601-B491-B0F83F6DD2DA}" type="datetimeFigureOut">
              <a:rPr lang="en-US" dirty="0"/>
              <a:pPr/>
              <a:t>5/11/2018</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5/11/2018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5/11/2018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5/11/2018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dirty="0"/>
              <a:t>5/11/2018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5/11/2018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5/11/2018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96DFF08F-DC6B-4601-B491-B0F83F6DD2DA}" type="datetimeFigureOut">
              <a:rPr lang="en-US" dirty="0"/>
              <a:pPr/>
              <a:t>5/11/2018</a:t>
            </a:fld>
            <a:endParaRPr lang="en-US" dirty="0"/>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en-US" dirty="0"/>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4FAB73BC-B049-4115-A692-8D63A059BFB8}"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ransition.fec.gov/info/contriblimitschart1718.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ballotpedia.org/Campaign_finance_requirements_for_Ohio_judicial_elections" TargetMode="External"/><Relationship Id="rId4" Type="http://schemas.openxmlformats.org/officeDocument/2006/relationships/hyperlink" Target="http://www.ideastream.org/news/cleveland-city-council-raises-campaign-contribution-limits"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sos.state.oh.us/globalassets/candidates/cfguide/chapters/chapter2.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800" dirty="0"/>
              <a:t>CAMPAIGN FINANCE LANGUAGE  </a:t>
            </a:r>
            <a:br>
              <a:rPr lang="en-US" sz="4800" dirty="0"/>
            </a:br>
            <a:r>
              <a:rPr lang="en-US" sz="4800" dirty="0"/>
              <a:t>take two</a:t>
            </a:r>
          </a:p>
        </p:txBody>
      </p:sp>
      <p:sp>
        <p:nvSpPr>
          <p:cNvPr id="3" name="Subtitle 2"/>
          <p:cNvSpPr>
            <a:spLocks noGrp="1"/>
          </p:cNvSpPr>
          <p:nvPr>
            <p:ph type="subTitle" idx="1"/>
          </p:nvPr>
        </p:nvSpPr>
        <p:spPr>
          <a:xfrm>
            <a:off x="631904" y="4298002"/>
            <a:ext cx="10939272" cy="2559998"/>
          </a:xfrm>
        </p:spPr>
        <p:txBody>
          <a:bodyPr>
            <a:normAutofit/>
          </a:bodyPr>
          <a:lstStyle/>
          <a:p>
            <a:r>
              <a:rPr lang="en-US" sz="2600" dirty="0"/>
              <a:t>William Tarter, Jr.</a:t>
            </a:r>
          </a:p>
          <a:p>
            <a:r>
              <a:rPr lang="en-US" sz="2600" dirty="0"/>
              <a:t>2012 Commissioner, Charter Review Commission</a:t>
            </a:r>
          </a:p>
          <a:p>
            <a:r>
              <a:rPr lang="en-US" sz="2600" dirty="0"/>
              <a:t>Second Vice President, NAACP Cleveland Chapter</a:t>
            </a:r>
          </a:p>
          <a:p>
            <a:endParaRPr lang="en-US" dirty="0"/>
          </a:p>
        </p:txBody>
      </p:sp>
    </p:spTree>
    <p:extLst>
      <p:ext uri="{BB962C8B-B14F-4D97-AF65-F5344CB8AC3E}">
        <p14:creationId xmlns:p14="http://schemas.microsoft.com/office/powerpoint/2010/main" val="32759791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3FDA9E1-85A1-476B-BE01-B51A888C7FC7}"/>
              </a:ext>
            </a:extLst>
          </p:cNvPr>
          <p:cNvSpPr>
            <a:spLocks noGrp="1"/>
          </p:cNvSpPr>
          <p:nvPr>
            <p:ph type="title"/>
          </p:nvPr>
        </p:nvSpPr>
        <p:spPr/>
        <p:txBody>
          <a:bodyPr/>
          <a:lstStyle/>
          <a:p>
            <a:r>
              <a:rPr lang="en-US" dirty="0"/>
              <a:t>present day</a:t>
            </a:r>
          </a:p>
        </p:txBody>
      </p:sp>
      <p:graphicFrame>
        <p:nvGraphicFramePr>
          <p:cNvPr id="4" name="Content Placeholder 3">
            <a:extLst>
              <a:ext uri="{FF2B5EF4-FFF2-40B4-BE49-F238E27FC236}">
                <a16:creationId xmlns:a16="http://schemas.microsoft.com/office/drawing/2014/main" xmlns="" id="{FF522DCC-0A29-4E1C-857C-7E6FF5124251}"/>
              </a:ext>
            </a:extLst>
          </p:cNvPr>
          <p:cNvGraphicFramePr>
            <a:graphicFrameLocks noGrp="1"/>
          </p:cNvGraphicFramePr>
          <p:nvPr>
            <p:ph idx="1"/>
            <p:extLst>
              <p:ext uri="{D42A27DB-BD31-4B8C-83A1-F6EECF244321}">
                <p14:modId xmlns:p14="http://schemas.microsoft.com/office/powerpoint/2010/main" val="2106359228"/>
              </p:ext>
            </p:extLst>
          </p:nvPr>
        </p:nvGraphicFramePr>
        <p:xfrm>
          <a:off x="1050514" y="1869849"/>
          <a:ext cx="10379481" cy="4223820"/>
        </p:xfrm>
        <a:graphic>
          <a:graphicData uri="http://schemas.openxmlformats.org/drawingml/2006/table">
            <a:tbl>
              <a:tblPr firstRow="1" bandRow="1">
                <a:tableStyleId>{5C22544A-7EE6-4342-B048-85BDC9FD1C3A}</a:tableStyleId>
              </a:tblPr>
              <a:tblGrid>
                <a:gridCol w="3459827">
                  <a:extLst>
                    <a:ext uri="{9D8B030D-6E8A-4147-A177-3AD203B41FA5}">
                      <a16:colId xmlns:a16="http://schemas.microsoft.com/office/drawing/2014/main" xmlns="" val="762633260"/>
                    </a:ext>
                  </a:extLst>
                </a:gridCol>
                <a:gridCol w="3459827">
                  <a:extLst>
                    <a:ext uri="{9D8B030D-6E8A-4147-A177-3AD203B41FA5}">
                      <a16:colId xmlns:a16="http://schemas.microsoft.com/office/drawing/2014/main" xmlns="" val="2236519150"/>
                    </a:ext>
                  </a:extLst>
                </a:gridCol>
                <a:gridCol w="3459827">
                  <a:extLst>
                    <a:ext uri="{9D8B030D-6E8A-4147-A177-3AD203B41FA5}">
                      <a16:colId xmlns:a16="http://schemas.microsoft.com/office/drawing/2014/main" xmlns="" val="3012115562"/>
                    </a:ext>
                  </a:extLst>
                </a:gridCol>
              </a:tblGrid>
              <a:tr h="400456">
                <a:tc>
                  <a:txBody>
                    <a:bodyPr/>
                    <a:lstStyle/>
                    <a:p>
                      <a:r>
                        <a:rPr lang="en-US" dirty="0"/>
                        <a:t>Government Level</a:t>
                      </a:r>
                    </a:p>
                  </a:txBody>
                  <a:tcPr/>
                </a:tc>
                <a:tc>
                  <a:txBody>
                    <a:bodyPr/>
                    <a:lstStyle/>
                    <a:p>
                      <a:r>
                        <a:rPr lang="en-US" dirty="0"/>
                        <a:t>Campaign Finance Limits?</a:t>
                      </a:r>
                    </a:p>
                  </a:txBody>
                  <a:tcPr/>
                </a:tc>
                <a:tc>
                  <a:txBody>
                    <a:bodyPr/>
                    <a:lstStyle/>
                    <a:p>
                      <a:r>
                        <a:rPr lang="en-US" dirty="0"/>
                        <a:t>Individual Limit Amounts</a:t>
                      </a:r>
                    </a:p>
                  </a:txBody>
                  <a:tcPr/>
                </a:tc>
                <a:extLst>
                  <a:ext uri="{0D108BD9-81ED-4DB2-BD59-A6C34878D82A}">
                    <a16:rowId xmlns:a16="http://schemas.microsoft.com/office/drawing/2014/main" xmlns="" val="2338237421"/>
                  </a:ext>
                </a:extLst>
              </a:tr>
              <a:tr h="635801">
                <a:tc>
                  <a:txBody>
                    <a:bodyPr/>
                    <a:lstStyle/>
                    <a:p>
                      <a:r>
                        <a:rPr lang="en-US" dirty="0"/>
                        <a:t>Federal (Congressional)</a:t>
                      </a:r>
                    </a:p>
                  </a:txBody>
                  <a:tcPr/>
                </a:tc>
                <a:tc>
                  <a:txBody>
                    <a:bodyPr/>
                    <a:lstStyle/>
                    <a:p>
                      <a:r>
                        <a:rPr lang="en-US" b="1" dirty="0">
                          <a:solidFill>
                            <a:srgbClr val="00B050"/>
                          </a:solidFill>
                        </a:rPr>
                        <a:t>Yes</a:t>
                      </a:r>
                    </a:p>
                  </a:txBody>
                  <a:tcPr/>
                </a:tc>
                <a:tc>
                  <a:txBody>
                    <a:bodyPr/>
                    <a:lstStyle/>
                    <a:p>
                      <a:r>
                        <a:rPr lang="en-US" dirty="0"/>
                        <a:t>$2,700</a:t>
                      </a:r>
                    </a:p>
                  </a:txBody>
                  <a:tcPr/>
                </a:tc>
                <a:extLst>
                  <a:ext uri="{0D108BD9-81ED-4DB2-BD59-A6C34878D82A}">
                    <a16:rowId xmlns:a16="http://schemas.microsoft.com/office/drawing/2014/main" xmlns="" val="1496336512"/>
                  </a:ext>
                </a:extLst>
              </a:tr>
              <a:tr h="635801">
                <a:tc>
                  <a:txBody>
                    <a:bodyPr/>
                    <a:lstStyle/>
                    <a:p>
                      <a:r>
                        <a:rPr lang="en-US" dirty="0"/>
                        <a:t>Judicial Races (Set by Ohio Supreme Court)</a:t>
                      </a:r>
                    </a:p>
                  </a:txBody>
                  <a:tcPr/>
                </a:tc>
                <a:tc>
                  <a:txBody>
                    <a:bodyPr/>
                    <a:lstStyle/>
                    <a:p>
                      <a:r>
                        <a:rPr lang="en-US" b="1" dirty="0">
                          <a:solidFill>
                            <a:srgbClr val="00B050"/>
                          </a:solidFill>
                        </a:rPr>
                        <a:t>Yes</a:t>
                      </a:r>
                    </a:p>
                  </a:txBody>
                  <a:tcPr/>
                </a:tc>
                <a:tc>
                  <a:txBody>
                    <a:bodyPr/>
                    <a:lstStyle/>
                    <a:p>
                      <a:r>
                        <a:rPr lang="en-US" dirty="0"/>
                        <a:t>$3,800 (Sup. Ct., per election)</a:t>
                      </a:r>
                    </a:p>
                    <a:p>
                      <a:r>
                        <a:rPr lang="en-US" dirty="0"/>
                        <a:t>$1,300 (Appeals Ct., per election)</a:t>
                      </a:r>
                    </a:p>
                  </a:txBody>
                  <a:tcPr/>
                </a:tc>
                <a:extLst>
                  <a:ext uri="{0D108BD9-81ED-4DB2-BD59-A6C34878D82A}">
                    <a16:rowId xmlns:a16="http://schemas.microsoft.com/office/drawing/2014/main" xmlns="" val="1458772632"/>
                  </a:ext>
                </a:extLst>
              </a:tr>
              <a:tr h="635801">
                <a:tc>
                  <a:txBody>
                    <a:bodyPr/>
                    <a:lstStyle/>
                    <a:p>
                      <a:r>
                        <a:rPr lang="en-US" dirty="0"/>
                        <a:t>State (Governor)</a:t>
                      </a:r>
                    </a:p>
                  </a:txBody>
                  <a:tcPr/>
                </a:tc>
                <a:tc>
                  <a:txBody>
                    <a:bodyPr/>
                    <a:lstStyle/>
                    <a:p>
                      <a:r>
                        <a:rPr lang="en-US" b="1" dirty="0">
                          <a:solidFill>
                            <a:srgbClr val="00B050"/>
                          </a:solidFill>
                        </a:rPr>
                        <a:t>Yes</a:t>
                      </a:r>
                    </a:p>
                  </a:txBody>
                  <a:tcPr/>
                </a:tc>
                <a:tc>
                  <a:txBody>
                    <a:bodyPr/>
                    <a:lstStyle/>
                    <a:p>
                      <a:r>
                        <a:rPr lang="en-US" dirty="0"/>
                        <a:t>$12,707.79</a:t>
                      </a:r>
                    </a:p>
                  </a:txBody>
                  <a:tcPr/>
                </a:tc>
                <a:extLst>
                  <a:ext uri="{0D108BD9-81ED-4DB2-BD59-A6C34878D82A}">
                    <a16:rowId xmlns:a16="http://schemas.microsoft.com/office/drawing/2014/main" xmlns="" val="1657838615"/>
                  </a:ext>
                </a:extLst>
              </a:tr>
              <a:tr h="635801">
                <a:tc>
                  <a:txBody>
                    <a:bodyPr/>
                    <a:lstStyle/>
                    <a:p>
                      <a:r>
                        <a:rPr lang="en-US" dirty="0"/>
                        <a:t>State (Ohio House &amp; Senate)</a:t>
                      </a:r>
                    </a:p>
                  </a:txBody>
                  <a:tcPr/>
                </a:tc>
                <a:tc>
                  <a:txBody>
                    <a:bodyPr/>
                    <a:lstStyle/>
                    <a:p>
                      <a:r>
                        <a:rPr lang="en-US" b="1" dirty="0">
                          <a:solidFill>
                            <a:srgbClr val="00B050"/>
                          </a:solidFill>
                        </a:rPr>
                        <a:t>Yes </a:t>
                      </a:r>
                    </a:p>
                  </a:txBody>
                  <a:tcPr/>
                </a:tc>
                <a:tc>
                  <a:txBody>
                    <a:bodyPr/>
                    <a:lstStyle/>
                    <a:p>
                      <a:r>
                        <a:rPr lang="en-US" dirty="0"/>
                        <a:t>$12,707.79</a:t>
                      </a:r>
                    </a:p>
                  </a:txBody>
                  <a:tcPr/>
                </a:tc>
                <a:extLst>
                  <a:ext uri="{0D108BD9-81ED-4DB2-BD59-A6C34878D82A}">
                    <a16:rowId xmlns:a16="http://schemas.microsoft.com/office/drawing/2014/main" xmlns="" val="206448445"/>
                  </a:ext>
                </a:extLst>
              </a:tr>
              <a:tr h="635801">
                <a:tc>
                  <a:txBody>
                    <a:bodyPr/>
                    <a:lstStyle/>
                    <a:p>
                      <a:r>
                        <a:rPr lang="en-US" dirty="0"/>
                        <a:t>Cuyahoga County </a:t>
                      </a:r>
                    </a:p>
                  </a:txBody>
                  <a:tcPr/>
                </a:tc>
                <a:tc>
                  <a:txBody>
                    <a:bodyPr/>
                    <a:lstStyle/>
                    <a:p>
                      <a:r>
                        <a:rPr lang="en-US" b="1" dirty="0">
                          <a:solidFill>
                            <a:srgbClr val="FF0000"/>
                          </a:solidFill>
                        </a:rPr>
                        <a:t>No</a:t>
                      </a:r>
                    </a:p>
                  </a:txBody>
                  <a:tcPr/>
                </a:tc>
                <a:tc>
                  <a:txBody>
                    <a:bodyPr/>
                    <a:lstStyle/>
                    <a:p>
                      <a:r>
                        <a:rPr lang="en-US" dirty="0"/>
                        <a:t>Unlimited</a:t>
                      </a:r>
                    </a:p>
                  </a:txBody>
                  <a:tcPr/>
                </a:tc>
                <a:extLst>
                  <a:ext uri="{0D108BD9-81ED-4DB2-BD59-A6C34878D82A}">
                    <a16:rowId xmlns:a16="http://schemas.microsoft.com/office/drawing/2014/main" xmlns="" val="396777610"/>
                  </a:ext>
                </a:extLst>
              </a:tr>
              <a:tr h="635801">
                <a:tc>
                  <a:txBody>
                    <a:bodyPr/>
                    <a:lstStyle/>
                    <a:p>
                      <a:r>
                        <a:rPr lang="en-US" dirty="0"/>
                        <a:t>City of Cleveland</a:t>
                      </a:r>
                    </a:p>
                  </a:txBody>
                  <a:tcPr/>
                </a:tc>
                <a:tc>
                  <a:txBody>
                    <a:bodyPr/>
                    <a:lstStyle/>
                    <a:p>
                      <a:r>
                        <a:rPr lang="en-US" b="1" dirty="0">
                          <a:solidFill>
                            <a:srgbClr val="00B050"/>
                          </a:solidFill>
                        </a:rPr>
                        <a:t>Yes</a:t>
                      </a:r>
                    </a:p>
                  </a:txBody>
                  <a:tcPr/>
                </a:tc>
                <a:tc>
                  <a:txBody>
                    <a:bodyPr/>
                    <a:lstStyle/>
                    <a:p>
                      <a:r>
                        <a:rPr lang="en-US" dirty="0"/>
                        <a:t>$5,000, Mayor (up from $1,000)</a:t>
                      </a:r>
                      <a:br>
                        <a:rPr lang="en-US" dirty="0"/>
                      </a:br>
                      <a:r>
                        <a:rPr lang="en-US" dirty="0"/>
                        <a:t>$1,500 Council (up from $1,000)</a:t>
                      </a:r>
                    </a:p>
                  </a:txBody>
                  <a:tcPr/>
                </a:tc>
                <a:extLst>
                  <a:ext uri="{0D108BD9-81ED-4DB2-BD59-A6C34878D82A}">
                    <a16:rowId xmlns:a16="http://schemas.microsoft.com/office/drawing/2014/main" xmlns="" val="1791027547"/>
                  </a:ext>
                </a:extLst>
              </a:tr>
            </a:tbl>
          </a:graphicData>
        </a:graphic>
      </p:graphicFrame>
      <p:sp>
        <p:nvSpPr>
          <p:cNvPr id="5" name="TextBox 4">
            <a:extLst>
              <a:ext uri="{FF2B5EF4-FFF2-40B4-BE49-F238E27FC236}">
                <a16:creationId xmlns:a16="http://schemas.microsoft.com/office/drawing/2014/main" xmlns="" id="{CA61FC6B-36CC-4F30-85E2-5019145E2FD3}"/>
              </a:ext>
            </a:extLst>
          </p:cNvPr>
          <p:cNvSpPr txBox="1"/>
          <p:nvPr/>
        </p:nvSpPr>
        <p:spPr>
          <a:xfrm>
            <a:off x="1202919" y="6170582"/>
            <a:ext cx="8322081" cy="1015663"/>
          </a:xfrm>
          <a:prstGeom prst="rect">
            <a:avLst/>
          </a:prstGeom>
          <a:noFill/>
        </p:spPr>
        <p:txBody>
          <a:bodyPr wrap="square" rtlCol="0">
            <a:spAutoFit/>
          </a:bodyPr>
          <a:lstStyle/>
          <a:p>
            <a:r>
              <a:rPr lang="en-US" sz="1400" dirty="0">
                <a:hlinkClick r:id="rId3"/>
              </a:rPr>
              <a:t>https://transition.fec.gov/info/contriblimitschart1718.pdf</a:t>
            </a:r>
            <a:r>
              <a:rPr lang="en-US" sz="1400" dirty="0"/>
              <a:t/>
            </a:r>
            <a:br>
              <a:rPr lang="en-US" sz="1400" dirty="0"/>
            </a:br>
            <a:r>
              <a:rPr lang="en-US" sz="1400" dirty="0">
                <a:hlinkClick r:id="rId4"/>
              </a:rPr>
              <a:t>http://www.ideastream.org/news/cleveland-city-council-raises-campaign-contribution-limits</a:t>
            </a:r>
            <a:r>
              <a:rPr lang="en-US" sz="1400" dirty="0"/>
              <a:t/>
            </a:r>
            <a:br>
              <a:rPr lang="en-US" sz="1400" dirty="0"/>
            </a:br>
            <a:r>
              <a:rPr lang="en-US" sz="1400" dirty="0">
                <a:hlinkClick r:id="rId5"/>
              </a:rPr>
              <a:t>https://ballotpedia.org/Campaign_finance_requirements_for_Ohio_judicial_elections</a:t>
            </a:r>
            <a:r>
              <a:rPr lang="en-US" sz="1400" dirty="0"/>
              <a:t> (Jan. 2017)</a:t>
            </a:r>
          </a:p>
          <a:p>
            <a:endParaRPr lang="en-US" dirty="0"/>
          </a:p>
        </p:txBody>
      </p:sp>
    </p:spTree>
    <p:extLst>
      <p:ext uri="{BB962C8B-B14F-4D97-AF65-F5344CB8AC3E}">
        <p14:creationId xmlns:p14="http://schemas.microsoft.com/office/powerpoint/2010/main" val="40374376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3077" name="Picture 2" descr="http://www.thebluediamondgallery.com/pictures/opportunity.jpg">
            <a:extLst>
              <a:ext uri="{FF2B5EF4-FFF2-40B4-BE49-F238E27FC236}">
                <a16:creationId xmlns:a16="http://schemas.microsoft.com/office/drawing/2014/main" xmlns="" id="{3DBA7B19-367E-43C0-BACC-A0892A9C800A}"/>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060265" y="745236"/>
            <a:ext cx="8071470" cy="53675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14776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AF4C398-FBDA-4E57-9B1F-FD54E787780E}"/>
              </a:ext>
            </a:extLst>
          </p:cNvPr>
          <p:cNvSpPr>
            <a:spLocks noGrp="1"/>
          </p:cNvSpPr>
          <p:nvPr>
            <p:ph type="title"/>
          </p:nvPr>
        </p:nvSpPr>
        <p:spPr/>
        <p:txBody>
          <a:bodyPr/>
          <a:lstStyle/>
          <a:p>
            <a:r>
              <a:rPr lang="en-US" dirty="0"/>
              <a:t>reminder</a:t>
            </a:r>
          </a:p>
        </p:txBody>
      </p:sp>
      <p:sp>
        <p:nvSpPr>
          <p:cNvPr id="3" name="Content Placeholder 2">
            <a:extLst>
              <a:ext uri="{FF2B5EF4-FFF2-40B4-BE49-F238E27FC236}">
                <a16:creationId xmlns:a16="http://schemas.microsoft.com/office/drawing/2014/main" xmlns="" id="{3F801F63-5BA1-4D95-96A3-96478CE7749C}"/>
              </a:ext>
            </a:extLst>
          </p:cNvPr>
          <p:cNvSpPr>
            <a:spLocks noGrp="1"/>
          </p:cNvSpPr>
          <p:nvPr>
            <p:ph idx="1"/>
          </p:nvPr>
        </p:nvSpPr>
        <p:spPr>
          <a:xfrm>
            <a:off x="1202918" y="2011680"/>
            <a:ext cx="10629417" cy="4608576"/>
          </a:xfrm>
        </p:spPr>
        <p:txBody>
          <a:bodyPr>
            <a:normAutofit/>
          </a:bodyPr>
          <a:lstStyle/>
          <a:p>
            <a:pPr marL="0" indent="0">
              <a:buNone/>
            </a:pPr>
            <a:r>
              <a:rPr lang="en-US" sz="3200" dirty="0"/>
              <a:t>Appearing as a private citizen, not representative of my employer or civic organization.</a:t>
            </a:r>
          </a:p>
          <a:p>
            <a:r>
              <a:rPr lang="en-US" sz="3200" dirty="0"/>
              <a:t>Organizational support for the proposal includes the League of Women Voters and the NAACP, and more.</a:t>
            </a:r>
          </a:p>
        </p:txBody>
      </p:sp>
    </p:spTree>
    <p:extLst>
      <p:ext uri="{BB962C8B-B14F-4D97-AF65-F5344CB8AC3E}">
        <p14:creationId xmlns:p14="http://schemas.microsoft.com/office/powerpoint/2010/main" val="31442364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0B27650-2303-46F7-AE3D-EE44B6CE3C8E}"/>
              </a:ext>
            </a:extLst>
          </p:cNvPr>
          <p:cNvSpPr>
            <a:spLocks noGrp="1"/>
          </p:cNvSpPr>
          <p:nvPr>
            <p:ph type="title"/>
          </p:nvPr>
        </p:nvSpPr>
        <p:spPr>
          <a:xfrm>
            <a:off x="877604" y="275384"/>
            <a:ext cx="10772204" cy="1508760"/>
          </a:xfrm>
        </p:spPr>
        <p:txBody>
          <a:bodyPr/>
          <a:lstStyle/>
          <a:p>
            <a:r>
              <a:rPr lang="en-US" dirty="0"/>
              <a:t>Happenings since the last presentation</a:t>
            </a:r>
          </a:p>
        </p:txBody>
      </p:sp>
      <p:sp>
        <p:nvSpPr>
          <p:cNvPr id="3" name="Content Placeholder 2">
            <a:extLst>
              <a:ext uri="{FF2B5EF4-FFF2-40B4-BE49-F238E27FC236}">
                <a16:creationId xmlns:a16="http://schemas.microsoft.com/office/drawing/2014/main" xmlns="" id="{17B310D2-5A39-4003-8C65-95B46E79D8DE}"/>
              </a:ext>
            </a:extLst>
          </p:cNvPr>
          <p:cNvSpPr>
            <a:spLocks noGrp="1"/>
          </p:cNvSpPr>
          <p:nvPr>
            <p:ph idx="1"/>
          </p:nvPr>
        </p:nvSpPr>
        <p:spPr>
          <a:xfrm>
            <a:off x="1202918" y="2011680"/>
            <a:ext cx="10446889" cy="4570936"/>
          </a:xfrm>
        </p:spPr>
        <p:txBody>
          <a:bodyPr>
            <a:normAutofit/>
          </a:bodyPr>
          <a:lstStyle/>
          <a:p>
            <a:r>
              <a:rPr lang="en-US" sz="2800" dirty="0"/>
              <a:t>This issue is complex as it touches on the actual limits, age ranges of donors, and enforcement.  It will require more than a few weeks to craft.  </a:t>
            </a:r>
          </a:p>
          <a:p>
            <a:r>
              <a:rPr lang="en-US" sz="2800" dirty="0"/>
              <a:t>We can address what we can locally &amp; statewide, as well as continue to advocate </a:t>
            </a:r>
            <a:r>
              <a:rPr lang="en-US" sz="2800" dirty="0" smtClean="0"/>
              <a:t>elsewhere</a:t>
            </a:r>
            <a:r>
              <a:rPr lang="en-US" sz="2800" dirty="0"/>
              <a:t>, including </a:t>
            </a:r>
            <a:r>
              <a:rPr lang="en-US" sz="2800" dirty="0" smtClean="0"/>
              <a:t>Congress and the </a:t>
            </a:r>
            <a:r>
              <a:rPr lang="en-US" sz="2800" dirty="0" smtClean="0"/>
              <a:t>Supreme </a:t>
            </a:r>
            <a:r>
              <a:rPr lang="en-US" sz="2800" dirty="0"/>
              <a:t>Court.</a:t>
            </a:r>
          </a:p>
          <a:p>
            <a:r>
              <a:rPr lang="en-US" sz="2800" dirty="0"/>
              <a:t>What we can discuss:</a:t>
            </a:r>
          </a:p>
          <a:p>
            <a:pPr lvl="1"/>
            <a:r>
              <a:rPr lang="en-US" sz="2800" dirty="0"/>
              <a:t>Allow campaign filings to be done electronically (SB44) </a:t>
            </a:r>
          </a:p>
          <a:p>
            <a:pPr lvl="1"/>
            <a:r>
              <a:rPr lang="en-US" sz="2800" dirty="0"/>
              <a:t>Contractor cross-check and disclosures (San Diego)</a:t>
            </a:r>
          </a:p>
          <a:p>
            <a:pPr lvl="1"/>
            <a:r>
              <a:rPr lang="en-US" sz="2800" dirty="0"/>
              <a:t>Contractor limits (Federal government)</a:t>
            </a:r>
          </a:p>
          <a:p>
            <a:pPr lvl="1"/>
            <a:r>
              <a:rPr lang="en-US" sz="2800" dirty="0"/>
              <a:t>Enact limits in the future</a:t>
            </a:r>
          </a:p>
        </p:txBody>
      </p:sp>
    </p:spTree>
    <p:extLst>
      <p:ext uri="{BB962C8B-B14F-4D97-AF65-F5344CB8AC3E}">
        <p14:creationId xmlns:p14="http://schemas.microsoft.com/office/powerpoint/2010/main" val="29445957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0B27650-2303-46F7-AE3D-EE44B6CE3C8E}"/>
              </a:ext>
            </a:extLst>
          </p:cNvPr>
          <p:cNvSpPr>
            <a:spLocks noGrp="1"/>
          </p:cNvSpPr>
          <p:nvPr>
            <p:ph type="title"/>
          </p:nvPr>
        </p:nvSpPr>
        <p:spPr>
          <a:xfrm>
            <a:off x="877604" y="275384"/>
            <a:ext cx="10772204" cy="1508760"/>
          </a:xfrm>
        </p:spPr>
        <p:txBody>
          <a:bodyPr/>
          <a:lstStyle/>
          <a:p>
            <a:r>
              <a:rPr lang="en-US" dirty="0"/>
              <a:t>Happenings since the last presentation</a:t>
            </a:r>
          </a:p>
        </p:txBody>
      </p:sp>
      <p:sp>
        <p:nvSpPr>
          <p:cNvPr id="3" name="Content Placeholder 2">
            <a:extLst>
              <a:ext uri="{FF2B5EF4-FFF2-40B4-BE49-F238E27FC236}">
                <a16:creationId xmlns:a16="http://schemas.microsoft.com/office/drawing/2014/main" xmlns="" id="{17B310D2-5A39-4003-8C65-95B46E79D8DE}"/>
              </a:ext>
            </a:extLst>
          </p:cNvPr>
          <p:cNvSpPr>
            <a:spLocks noGrp="1"/>
          </p:cNvSpPr>
          <p:nvPr>
            <p:ph idx="1"/>
          </p:nvPr>
        </p:nvSpPr>
        <p:spPr>
          <a:xfrm>
            <a:off x="1202918" y="2011680"/>
            <a:ext cx="10446889" cy="4570936"/>
          </a:xfrm>
        </p:spPr>
        <p:txBody>
          <a:bodyPr>
            <a:normAutofit/>
          </a:bodyPr>
          <a:lstStyle/>
          <a:p>
            <a:r>
              <a:rPr lang="en-US" sz="2800" dirty="0"/>
              <a:t>I have watched the tape of my last presentation, as well as met with several County Councilmembers to get their thoughts and feedback.</a:t>
            </a:r>
          </a:p>
          <a:p>
            <a:r>
              <a:rPr lang="en-US" sz="2800" dirty="0"/>
              <a:t>Surprisingly, there was openness to at least some limits, but lamentations continued about role of dark money.  </a:t>
            </a:r>
          </a:p>
          <a:p>
            <a:r>
              <a:rPr lang="en-US" sz="2800" dirty="0"/>
              <a:t>In each of the city examples in my research, there is language in the charter that </a:t>
            </a:r>
            <a:r>
              <a:rPr lang="en-US" sz="2800" i="1" dirty="0"/>
              <a:t>enables</a:t>
            </a:r>
            <a:r>
              <a:rPr lang="en-US" sz="2800" dirty="0"/>
              <a:t> campaign related items, but the specifics are spelled out in ordinance.  Thresholds for passage are also different.</a:t>
            </a:r>
          </a:p>
        </p:txBody>
      </p:sp>
    </p:spTree>
    <p:extLst>
      <p:ext uri="{BB962C8B-B14F-4D97-AF65-F5344CB8AC3E}">
        <p14:creationId xmlns:p14="http://schemas.microsoft.com/office/powerpoint/2010/main" val="17970783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Question: Can the County Charter create limits?</a:t>
            </a:r>
          </a:p>
        </p:txBody>
      </p:sp>
      <p:sp>
        <p:nvSpPr>
          <p:cNvPr id="3" name="Content Placeholder 2"/>
          <p:cNvSpPr>
            <a:spLocks noGrp="1"/>
          </p:cNvSpPr>
          <p:nvPr>
            <p:ph idx="1"/>
          </p:nvPr>
        </p:nvSpPr>
        <p:spPr/>
        <p:txBody>
          <a:bodyPr>
            <a:normAutofit/>
          </a:bodyPr>
          <a:lstStyle/>
          <a:p>
            <a:r>
              <a:rPr lang="en-US" sz="2800" dirty="0">
                <a:solidFill>
                  <a:srgbClr val="FFFF00"/>
                </a:solidFill>
              </a:rPr>
              <a:t>YES!!!</a:t>
            </a:r>
          </a:p>
          <a:p>
            <a:r>
              <a:rPr lang="en-US" sz="2800" dirty="0"/>
              <a:t>“County or local candidates are not limited in the amount of contributions they may receive, other than those received in cash, </a:t>
            </a:r>
            <a:r>
              <a:rPr lang="en-US" sz="2800" dirty="0">
                <a:solidFill>
                  <a:srgbClr val="FFFF00"/>
                </a:solidFill>
              </a:rPr>
              <a:t>unless there is a municipal or county charter </a:t>
            </a:r>
            <a:r>
              <a:rPr lang="en-US" sz="2800" u="sng" dirty="0">
                <a:solidFill>
                  <a:srgbClr val="FFFF00"/>
                </a:solidFill>
              </a:rPr>
              <a:t>that provides otherwise.</a:t>
            </a:r>
            <a:r>
              <a:rPr lang="en-US" sz="2800" dirty="0">
                <a:solidFill>
                  <a:srgbClr val="FFFF00"/>
                </a:solidFill>
              </a:rPr>
              <a:t> </a:t>
            </a:r>
            <a:r>
              <a:rPr lang="en-US" sz="2800" dirty="0"/>
              <a:t>Enforcement of charter-prescribed contribution limits is the responsibility of the law director or other charter office. County and local candidates are limited as to how much their committees may contribute to certain other entities.” [R.C. 3517.102] 	</a:t>
            </a:r>
          </a:p>
          <a:p>
            <a:r>
              <a:rPr lang="en-US" sz="2000" u="sng" dirty="0">
                <a:hlinkClick r:id="rId3"/>
              </a:rPr>
              <a:t>https://www.sos.state.oh.us/globalassets/candidates/cfguide/chapters/chapter2.pdf</a:t>
            </a:r>
            <a:endParaRPr lang="en-US" sz="2000" dirty="0"/>
          </a:p>
          <a:p>
            <a:endParaRPr lang="en-US" dirty="0"/>
          </a:p>
        </p:txBody>
      </p:sp>
    </p:spTree>
    <p:extLst>
      <p:ext uri="{BB962C8B-B14F-4D97-AF65-F5344CB8AC3E}">
        <p14:creationId xmlns:p14="http://schemas.microsoft.com/office/powerpoint/2010/main" val="5679000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D066800-2468-4314-9A1D-DB00ABD0095F}"/>
              </a:ext>
            </a:extLst>
          </p:cNvPr>
          <p:cNvSpPr>
            <a:spLocks noGrp="1"/>
          </p:cNvSpPr>
          <p:nvPr>
            <p:ph type="title"/>
          </p:nvPr>
        </p:nvSpPr>
        <p:spPr/>
        <p:txBody>
          <a:bodyPr>
            <a:normAutofit fontScale="90000"/>
          </a:bodyPr>
          <a:lstStyle/>
          <a:p>
            <a:r>
              <a:rPr lang="en-US" dirty="0"/>
              <a:t>Proposed language</a:t>
            </a:r>
            <a:br>
              <a:rPr lang="en-US" dirty="0"/>
            </a:br>
            <a:r>
              <a:rPr lang="en-US" dirty="0"/>
              <a:t>Council has to be granted the authority</a:t>
            </a:r>
          </a:p>
        </p:txBody>
      </p:sp>
      <p:sp>
        <p:nvSpPr>
          <p:cNvPr id="3" name="Content Placeholder 2">
            <a:extLst>
              <a:ext uri="{FF2B5EF4-FFF2-40B4-BE49-F238E27FC236}">
                <a16:creationId xmlns:a16="http://schemas.microsoft.com/office/drawing/2014/main" xmlns="" id="{66D8FFB8-496A-41CE-9FBC-A85AC57CA39E}"/>
              </a:ext>
            </a:extLst>
          </p:cNvPr>
          <p:cNvSpPr>
            <a:spLocks noGrp="1"/>
          </p:cNvSpPr>
          <p:nvPr>
            <p:ph idx="1"/>
          </p:nvPr>
        </p:nvSpPr>
        <p:spPr>
          <a:xfrm>
            <a:off x="1202919" y="2011679"/>
            <a:ext cx="10816256" cy="4756765"/>
          </a:xfrm>
        </p:spPr>
        <p:txBody>
          <a:bodyPr>
            <a:normAutofit/>
          </a:bodyPr>
          <a:lstStyle/>
          <a:p>
            <a:r>
              <a:rPr lang="en-US" b="1" dirty="0"/>
              <a:t>CURRENT LANGUAGE</a:t>
            </a:r>
            <a:endParaRPr lang="en-US" dirty="0"/>
          </a:p>
          <a:p>
            <a:r>
              <a:rPr lang="en-US" b="1" dirty="0"/>
              <a:t>None</a:t>
            </a:r>
            <a:endParaRPr lang="en-US" dirty="0"/>
          </a:p>
          <a:p>
            <a:r>
              <a:rPr lang="en-US" b="1" dirty="0"/>
              <a:t>PROPOSED LANUGAGE</a:t>
            </a:r>
            <a:endParaRPr lang="en-US" dirty="0"/>
          </a:p>
          <a:p>
            <a:r>
              <a:rPr lang="en-US" b="1" dirty="0"/>
              <a:t>SECTION 3.09 POWERS AND DUTIES OF THE COUNCIL</a:t>
            </a:r>
            <a:r>
              <a:rPr lang="en-US" dirty="0"/>
              <a:t> The legislative power of the County, including the power to introduce, enact and amend ordinances and resolutions relating to all matters within the legislative power of the County, is vested in the Council. All powers </a:t>
            </a:r>
            <a:r>
              <a:rPr lang="en-US" b="1" dirty="0"/>
              <a:t>and duties </a:t>
            </a:r>
            <a:r>
              <a:rPr lang="en-US" dirty="0"/>
              <a:t>of the Council shall be exercised by ordinance or resolution and shall include, but not be limited to, the following: </a:t>
            </a:r>
          </a:p>
          <a:p>
            <a:r>
              <a:rPr lang="en-US" b="1" dirty="0"/>
              <a:t>(13) To establish by ordinance campaign related laws governing the election of any County officers and officials including, without limitation, campaign finance limits, donor disclosure requirements, donor age limits, enforcement or other provisions to avoid violations of the public trust.</a:t>
            </a:r>
            <a:endParaRPr lang="en-US" sz="4800" dirty="0"/>
          </a:p>
        </p:txBody>
      </p:sp>
    </p:spTree>
    <p:extLst>
      <p:ext uri="{BB962C8B-B14F-4D97-AF65-F5344CB8AC3E}">
        <p14:creationId xmlns:p14="http://schemas.microsoft.com/office/powerpoint/2010/main" val="13562996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01D8A86-F5DB-418D-86FD-5677E447E6FC}"/>
              </a:ext>
            </a:extLst>
          </p:cNvPr>
          <p:cNvSpPr>
            <a:spLocks noGrp="1"/>
          </p:cNvSpPr>
          <p:nvPr>
            <p:ph type="title"/>
          </p:nvPr>
        </p:nvSpPr>
        <p:spPr/>
        <p:txBody>
          <a:bodyPr/>
          <a:lstStyle/>
          <a:p>
            <a:r>
              <a:rPr lang="en-US" dirty="0"/>
              <a:t>Retooled proposal</a:t>
            </a:r>
          </a:p>
        </p:txBody>
      </p:sp>
      <p:sp>
        <p:nvSpPr>
          <p:cNvPr id="3" name="Content Placeholder 2">
            <a:extLst>
              <a:ext uri="{FF2B5EF4-FFF2-40B4-BE49-F238E27FC236}">
                <a16:creationId xmlns:a16="http://schemas.microsoft.com/office/drawing/2014/main" xmlns="" id="{AA211B7E-5681-4969-9D90-7EC59A18837B}"/>
              </a:ext>
            </a:extLst>
          </p:cNvPr>
          <p:cNvSpPr>
            <a:spLocks noGrp="1"/>
          </p:cNvSpPr>
          <p:nvPr>
            <p:ph idx="1"/>
          </p:nvPr>
        </p:nvSpPr>
        <p:spPr/>
        <p:txBody>
          <a:bodyPr>
            <a:noAutofit/>
          </a:bodyPr>
          <a:lstStyle/>
          <a:p>
            <a:r>
              <a:rPr lang="en-US" sz="3200" dirty="0"/>
              <a:t>In addition to the language, a statement from the body noting the absence of campaign finance limits from County government, and the need to bring the County into alignment with other levels of government.  </a:t>
            </a:r>
          </a:p>
          <a:p>
            <a:r>
              <a:rPr lang="en-US" sz="3200" dirty="0"/>
              <a:t>If this proposal is passed by Council to a vote of the people, then it would be preferable to ask Council leadership for the legislative process to remedy this right away, perhaps under the review of the Council Operations, Intergovernmental Relations &amp; Public Transportation Committee.  </a:t>
            </a:r>
          </a:p>
          <a:p>
            <a:endParaRPr lang="en-US" sz="3200" dirty="0"/>
          </a:p>
        </p:txBody>
      </p:sp>
    </p:spTree>
    <p:extLst>
      <p:ext uri="{BB962C8B-B14F-4D97-AF65-F5344CB8AC3E}">
        <p14:creationId xmlns:p14="http://schemas.microsoft.com/office/powerpoint/2010/main" val="34919520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E7D6958-7AA6-41B8-B1A4-E6135EC7C5ED}"/>
              </a:ext>
            </a:extLst>
          </p:cNvPr>
          <p:cNvSpPr>
            <a:spLocks noGrp="1"/>
          </p:cNvSpPr>
          <p:nvPr>
            <p:ph type="title"/>
          </p:nvPr>
        </p:nvSpPr>
        <p:spPr/>
        <p:txBody>
          <a:bodyPr/>
          <a:lstStyle/>
          <a:p>
            <a:r>
              <a:rPr lang="en-US" dirty="0"/>
              <a:t>Retooled proposal</a:t>
            </a:r>
          </a:p>
        </p:txBody>
      </p:sp>
      <p:sp>
        <p:nvSpPr>
          <p:cNvPr id="3" name="Content Placeholder 2">
            <a:extLst>
              <a:ext uri="{FF2B5EF4-FFF2-40B4-BE49-F238E27FC236}">
                <a16:creationId xmlns:a16="http://schemas.microsoft.com/office/drawing/2014/main" xmlns="" id="{8BD5B59F-C7D1-483E-BFEB-E1C1AD85CF56}"/>
              </a:ext>
            </a:extLst>
          </p:cNvPr>
          <p:cNvSpPr>
            <a:spLocks noGrp="1"/>
          </p:cNvSpPr>
          <p:nvPr>
            <p:ph idx="1"/>
          </p:nvPr>
        </p:nvSpPr>
        <p:spPr/>
        <p:txBody>
          <a:bodyPr>
            <a:normAutofit/>
          </a:bodyPr>
          <a:lstStyle/>
          <a:p>
            <a:r>
              <a:rPr lang="en-US" sz="3600" dirty="0" smtClean="0"/>
              <a:t>If the Charter change is passed by Council, ideas and language can </a:t>
            </a:r>
            <a:r>
              <a:rPr lang="en-US" sz="3600" dirty="0"/>
              <a:t>be prepared and ready to go for </a:t>
            </a:r>
            <a:r>
              <a:rPr lang="en-US" sz="3600" dirty="0" smtClean="0"/>
              <a:t>consideration in the legislature, </a:t>
            </a:r>
            <a:r>
              <a:rPr lang="en-US" sz="3600" dirty="0"/>
              <a:t>if </a:t>
            </a:r>
            <a:r>
              <a:rPr lang="en-US" sz="3600" dirty="0" smtClean="0"/>
              <a:t>voters ultimately </a:t>
            </a:r>
            <a:r>
              <a:rPr lang="en-US" sz="3600" dirty="0"/>
              <a:t>approve.</a:t>
            </a:r>
          </a:p>
        </p:txBody>
      </p:sp>
    </p:spTree>
    <p:extLst>
      <p:ext uri="{BB962C8B-B14F-4D97-AF65-F5344CB8AC3E}">
        <p14:creationId xmlns:p14="http://schemas.microsoft.com/office/powerpoint/2010/main" val="8278823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878A124-30B9-4D97-B079-7AE59BEE686E}"/>
              </a:ext>
            </a:extLst>
          </p:cNvPr>
          <p:cNvSpPr>
            <a:spLocks noGrp="1"/>
          </p:cNvSpPr>
          <p:nvPr>
            <p:ph type="title"/>
          </p:nvPr>
        </p:nvSpPr>
        <p:spPr/>
        <p:txBody>
          <a:bodyPr/>
          <a:lstStyle/>
          <a:p>
            <a:r>
              <a:rPr lang="en-US" dirty="0"/>
              <a:t>Benefits of new proposal</a:t>
            </a:r>
          </a:p>
        </p:txBody>
      </p:sp>
      <p:sp>
        <p:nvSpPr>
          <p:cNvPr id="3" name="Content Placeholder 2">
            <a:extLst>
              <a:ext uri="{FF2B5EF4-FFF2-40B4-BE49-F238E27FC236}">
                <a16:creationId xmlns:a16="http://schemas.microsoft.com/office/drawing/2014/main" xmlns="" id="{0C19ACE5-1186-4306-A66D-C00C29B5D1E2}"/>
              </a:ext>
            </a:extLst>
          </p:cNvPr>
          <p:cNvSpPr>
            <a:spLocks noGrp="1"/>
          </p:cNvSpPr>
          <p:nvPr>
            <p:ph idx="1"/>
          </p:nvPr>
        </p:nvSpPr>
        <p:spPr/>
        <p:txBody>
          <a:bodyPr>
            <a:normAutofit/>
          </a:bodyPr>
          <a:lstStyle/>
          <a:p>
            <a:r>
              <a:rPr lang="en-US" sz="3600" dirty="0"/>
              <a:t>Provides avenue to raise the Public Trust</a:t>
            </a:r>
          </a:p>
          <a:p>
            <a:r>
              <a:rPr lang="en-US" sz="3600" dirty="0"/>
              <a:t>Shields the County was possible Court challenge in the future</a:t>
            </a:r>
          </a:p>
          <a:p>
            <a:r>
              <a:rPr lang="en-US" sz="3600" dirty="0"/>
              <a:t>Future-proofs the Charter for campaign related ordinances</a:t>
            </a:r>
          </a:p>
          <a:p>
            <a:r>
              <a:rPr lang="en-US" sz="3600" dirty="0"/>
              <a:t>Allows for the public to make an initial statement on ability for the County to enact such language</a:t>
            </a:r>
          </a:p>
        </p:txBody>
      </p:sp>
    </p:spTree>
    <p:extLst>
      <p:ext uri="{BB962C8B-B14F-4D97-AF65-F5344CB8AC3E}">
        <p14:creationId xmlns:p14="http://schemas.microsoft.com/office/powerpoint/2010/main" val="175921179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26983</TotalTime>
  <Words>710</Words>
  <Application>Microsoft Office PowerPoint</Application>
  <PresentationFormat>Widescreen</PresentationFormat>
  <Paragraphs>69</Paragraphs>
  <Slides>11</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Calibri</vt:lpstr>
      <vt:lpstr>Corbel</vt:lpstr>
      <vt:lpstr>Wingdings</vt:lpstr>
      <vt:lpstr>Banded</vt:lpstr>
      <vt:lpstr>CAMPAIGN FINANCE LANGUAGE   take two</vt:lpstr>
      <vt:lpstr>reminder</vt:lpstr>
      <vt:lpstr>Happenings since the last presentation</vt:lpstr>
      <vt:lpstr>Happenings since the last presentation</vt:lpstr>
      <vt:lpstr>Question: Can the County Charter create limits?</vt:lpstr>
      <vt:lpstr>Proposed language Council has to be granted the authority</vt:lpstr>
      <vt:lpstr>Retooled proposal</vt:lpstr>
      <vt:lpstr>Retooled proposal</vt:lpstr>
      <vt:lpstr>Benefits of new proposal</vt:lpstr>
      <vt:lpstr>present day</vt:lpstr>
      <vt:lpstr>PowerPoint Presentation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CAMPAIGN FINANCE LANGUAGE FOR THE CUYAHOGA COUNTY CHARTER</dc:title>
  <dc:creator>William Tarter, Jr.</dc:creator>
  <cp:lastModifiedBy>William Tarter, Jr.</cp:lastModifiedBy>
  <cp:revision>108</cp:revision>
  <cp:lastPrinted>2018-04-04T16:38:07Z</cp:lastPrinted>
  <dcterms:created xsi:type="dcterms:W3CDTF">2018-02-16T22:10:42Z</dcterms:created>
  <dcterms:modified xsi:type="dcterms:W3CDTF">2018-05-11T21:05:43Z</dcterms:modified>
</cp:coreProperties>
</file>